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</p:sldIdLst>
  <p:sldSz cy="6858000" cx="12192000"/>
  <p:notesSz cx="6858000" cy="9144000"/>
  <p:embeddedFontLst>
    <p:embeddedFont>
      <p:font typeface="Libre Franklin"/>
      <p:regular r:id="rId77"/>
      <p:bold r:id="rId78"/>
      <p:italic r:id="rId79"/>
      <p:boldItalic r:id="rId8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81" roundtripDataSignature="AMtx7mhMZ9niX64VPPGf2ByDzxflJn8Q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80" Type="http://schemas.openxmlformats.org/officeDocument/2006/relationships/font" Target="fonts/LibreFranklin-boldItalic.fntdata"/><Relationship Id="rId81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75" Type="http://schemas.openxmlformats.org/officeDocument/2006/relationships/slide" Target="slides/slide71.xml"/><Relationship Id="rId30" Type="http://schemas.openxmlformats.org/officeDocument/2006/relationships/slide" Target="slides/slide26.xml"/><Relationship Id="rId74" Type="http://schemas.openxmlformats.org/officeDocument/2006/relationships/slide" Target="slides/slide70.xml"/><Relationship Id="rId33" Type="http://schemas.openxmlformats.org/officeDocument/2006/relationships/slide" Target="slides/slide29.xml"/><Relationship Id="rId77" Type="http://schemas.openxmlformats.org/officeDocument/2006/relationships/font" Target="fonts/LibreFranklin-regular.fntdata"/><Relationship Id="rId32" Type="http://schemas.openxmlformats.org/officeDocument/2006/relationships/slide" Target="slides/slide28.xml"/><Relationship Id="rId76" Type="http://schemas.openxmlformats.org/officeDocument/2006/relationships/slide" Target="slides/slide72.xml"/><Relationship Id="rId35" Type="http://schemas.openxmlformats.org/officeDocument/2006/relationships/slide" Target="slides/slide31.xml"/><Relationship Id="rId79" Type="http://schemas.openxmlformats.org/officeDocument/2006/relationships/font" Target="fonts/LibreFranklin-italic.fntdata"/><Relationship Id="rId34" Type="http://schemas.openxmlformats.org/officeDocument/2006/relationships/slide" Target="slides/slide30.xml"/><Relationship Id="rId78" Type="http://schemas.openxmlformats.org/officeDocument/2006/relationships/font" Target="fonts/LibreFranklin-bold.fntdata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fr-F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Aucun traitement majeur (Chir, RT, CT) ne sera instauré sans certitude anatomopathologique, sauf urgence ou contexte sans équivoque.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Métas osseuses hyperalgiques d ’un cancer primitif inconnu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compression médiastinale dramatique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Biopsie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		-  geste simple si tumeur accessible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		-  geste spécialisé si tumeur profonde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				ponction profonde (prostate…)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				endoscopie (bronche, œsophage …)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				voire un geste chirugical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Une cytologie normale n’élimine jamais la présence d’un cancer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b26107c6eb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b26107c6eb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b26107c6eb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b26107c6eb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b26107c6eb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b26107c6eb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b26107c6eb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b26107c6eb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b26107c6eb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b26107c6eb_0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b26107c6eb_0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gb26107c6eb_0_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b26107c6eb_0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b26107c6eb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b26107c6eb_0_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b26107c6eb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b26107c6eb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gb26107c6eb_0_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b26107c6eb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b26107c6eb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gb26107c6eb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b26107c6eb_0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b26107c6eb_0_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gb26107c6eb_0_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b26107c6eb_0_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b26107c6eb_0_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gb26107c6eb_0_4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b26107c6eb_0_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b26107c6eb_0_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gb26107c6eb_0_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b26107c6eb_0_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b26107c6eb_0_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b26107c6eb_0_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b26107c6eb_0_1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b26107c6eb_0_1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b26107c6eb_0_1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b26107c6eb_0_2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b26107c6eb_0_2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gb26107c6eb_0_2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b26107c6eb_0_1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b26107c6eb_0_1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gb26107c6eb_0_1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b26107c6eb_0_1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b26107c6eb_0_1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gb26107c6eb_0_1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b26107c6eb_0_1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b26107c6eb_0_1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gb26107c6eb_0_1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b26107c6eb_0_1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b26107c6eb_0_1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gb26107c6eb_0_1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b26107c6eb_0_1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b26107c6eb_0_15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gb26107c6eb_0_15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b26107c6eb_0_1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b26107c6eb_0_1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gb26107c6eb_0_1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b26107c6eb_0_1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b26107c6eb_0_1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gb26107c6eb_0_1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b26107c6eb_0_1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1" name="Google Shape;521;gb26107c6eb_0_1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gb26107c6eb_0_1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b26107c6eb_0_1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b26107c6eb_0_1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gb26107c6eb_0_17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b26107c6eb_0_1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b26107c6eb_0_1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gb26107c6eb_0_1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b26107c6eb_0_1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b26107c6eb_0_1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gb26107c6eb_0_1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b26107c6eb_0_1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b26107c6eb_0_19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gb26107c6eb_0_19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b26107c6eb_0_1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b26107c6eb_0_1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gb26107c6eb_0_1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fièvre inexpliquée non controlée par antibiotiques</a:t>
            </a:r>
            <a:endParaRPr/>
          </a:p>
        </p:txBody>
      </p:sp>
      <p:sp>
        <p:nvSpPr>
          <p:cNvPr id="133" name="Google Shape;13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b26107c6eb_0_2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b26107c6eb_0_2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gb26107c6eb_0_2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b26107c6eb_0_2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b26107c6eb_0_2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gb26107c6eb_0_2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b26107c6eb_0_2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b26107c6eb_0_2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" name="Google Shape;578;gb26107c6eb_0_2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showMasterSp="0" type="title">
  <p:cSld name="TITLE">
    <p:bg>
      <p:bgPr>
        <a:solidFill>
          <a:schemeClr val="lt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0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  <a:defRPr sz="7200" cap="none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0"/>
          <p:cNvSpPr txBox="1"/>
          <p:nvPr>
            <p:ph idx="1" type="subTitle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  <a:defRPr sz="2300"/>
            </a:lvl1pPr>
            <a:lvl2pPr lvl="1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8pPr>
            <a:lvl9pPr lvl="8" algn="ctr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9" name="Google Shape;19;p50"/>
          <p:cNvSpPr txBox="1"/>
          <p:nvPr>
            <p:ph idx="10" type="dt"/>
          </p:nvPr>
        </p:nvSpPr>
        <p:spPr>
          <a:xfrm>
            <a:off x="752858" y="6453386"/>
            <a:ext cx="1607944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50"/>
          <p:cNvSpPr txBox="1"/>
          <p:nvPr>
            <p:ph idx="11" type="ftr"/>
          </p:nvPr>
        </p:nvSpPr>
        <p:spPr>
          <a:xfrm>
            <a:off x="2584054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0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grpSp>
        <p:nvGrpSpPr>
          <p:cNvPr id="22" name="Google Shape;22;p50"/>
          <p:cNvGrpSpPr/>
          <p:nvPr/>
        </p:nvGrpSpPr>
        <p:grpSpPr>
          <a:xfrm>
            <a:off x="752858" y="744469"/>
            <a:ext cx="10674116" cy="5349671"/>
            <a:chOff x="752858" y="744469"/>
            <a:chExt cx="10674116" cy="5349671"/>
          </a:xfrm>
        </p:grpSpPr>
        <p:sp>
          <p:nvSpPr>
            <p:cNvPr id="23" name="Google Shape;23;p50"/>
            <p:cNvSpPr/>
            <p:nvPr/>
          </p:nvSpPr>
          <p:spPr>
            <a:xfrm>
              <a:off x="8151962" y="1685652"/>
              <a:ext cx="3275013" cy="4408488"/>
            </a:xfrm>
            <a:custGeom>
              <a:rect b="b" l="l" r="r" t="t"/>
              <a:pathLst>
                <a:path extrusionOk="0" h="10000" w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24" name="Google Shape;24;p50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rect b="b" l="l" r="r" t="t"/>
              <a:pathLst>
                <a:path extrusionOk="0" h="10000" w="10002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9"/>
          <p:cNvSpPr txBox="1"/>
          <p:nvPr>
            <p:ph idx="1" type="body"/>
          </p:nvPr>
        </p:nvSpPr>
        <p:spPr>
          <a:xfrm rot="5400000">
            <a:off x="4386262" y="-719138"/>
            <a:ext cx="3571875" cy="9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4" name="Google Shape;84;p59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59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59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0"/>
          <p:cNvSpPr txBox="1"/>
          <p:nvPr>
            <p:ph type="title"/>
          </p:nvPr>
        </p:nvSpPr>
        <p:spPr>
          <a:xfrm rot="5400000">
            <a:off x="7757822" y="2462895"/>
            <a:ext cx="5243244" cy="1565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60"/>
          <p:cNvSpPr txBox="1"/>
          <p:nvPr>
            <p:ph idx="1" type="body"/>
          </p:nvPr>
        </p:nvSpPr>
        <p:spPr>
          <a:xfrm rot="5400000">
            <a:off x="2839798" y="-844042"/>
            <a:ext cx="5243244" cy="8179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90" name="Google Shape;90;p60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60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60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8" name="Google Shape;28;p5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showMasterSp="0" type="secHead">
  <p:cSld name="SECTION_HEADER">
    <p:bg>
      <p:bgPr>
        <a:solidFill>
          <a:schemeClr val="dk2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2"/>
          <p:cNvSpPr txBox="1"/>
          <p:nvPr>
            <p:ph type="title"/>
          </p:nvPr>
        </p:nvSpPr>
        <p:spPr>
          <a:xfrm>
            <a:off x="765025" y="1301360"/>
            <a:ext cx="9612971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Libre Franklin"/>
              <a:buNone/>
              <a:defRPr sz="7200" cap="none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2"/>
          <p:cNvSpPr txBox="1"/>
          <p:nvPr>
            <p:ph idx="1" type="body"/>
          </p:nvPr>
        </p:nvSpPr>
        <p:spPr>
          <a:xfrm>
            <a:off x="765025" y="4216328"/>
            <a:ext cx="9612971" cy="114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52"/>
          <p:cNvSpPr txBox="1"/>
          <p:nvPr>
            <p:ph idx="10" type="dt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2"/>
          <p:cNvSpPr txBox="1"/>
          <p:nvPr>
            <p:ph idx="11" type="ftr"/>
          </p:nvPr>
        </p:nvSpPr>
        <p:spPr>
          <a:xfrm>
            <a:off x="2584312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2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37" name="Google Shape;37;p52" title="Crop Mark"/>
          <p:cNvSpPr/>
          <p:nvPr/>
        </p:nvSpPr>
        <p:spPr>
          <a:xfrm>
            <a:off x="8151962" y="1685652"/>
            <a:ext cx="3275013" cy="4408488"/>
          </a:xfrm>
          <a:custGeom>
            <a:rect b="b" l="l" r="r" t="t"/>
            <a:pathLst>
              <a:path extrusionOk="0" h="5554" w="4125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3"/>
          <p:cNvSpPr txBox="1"/>
          <p:nvPr>
            <p:ph idx="1" type="body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1" name="Google Shape;41;p53"/>
          <p:cNvSpPr txBox="1"/>
          <p:nvPr>
            <p:ph idx="2" type="body"/>
          </p:nvPr>
        </p:nvSpPr>
        <p:spPr>
          <a:xfrm>
            <a:off x="6525403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2" name="Google Shape;42;p53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3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3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4"/>
          <p:cNvSpPr txBox="1"/>
          <p:nvPr>
            <p:ph idx="1" type="body"/>
          </p:nvPr>
        </p:nvSpPr>
        <p:spPr>
          <a:xfrm>
            <a:off x="1371600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54"/>
          <p:cNvSpPr txBox="1"/>
          <p:nvPr>
            <p:ph idx="2" type="body"/>
          </p:nvPr>
        </p:nvSpPr>
        <p:spPr>
          <a:xfrm>
            <a:off x="1371600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9" name="Google Shape;49;p54"/>
          <p:cNvSpPr txBox="1"/>
          <p:nvPr>
            <p:ph idx="3" type="body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54"/>
          <p:cNvSpPr txBox="1"/>
          <p:nvPr>
            <p:ph idx="4" type="body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1" name="Google Shape;51;p54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4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4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5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5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5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6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56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56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showMasterSp="0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57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57"/>
          <p:cNvSpPr txBox="1"/>
          <p:nvPr>
            <p:ph idx="1" type="body"/>
          </p:nvPr>
        </p:nvSpPr>
        <p:spPr>
          <a:xfrm>
            <a:off x="6256020" y="685801"/>
            <a:ext cx="5212080" cy="5175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/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 sz="1800"/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5pPr>
            <a:lvl6pPr indent="-3302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6pPr>
            <a:lvl7pPr indent="-3302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7pPr>
            <a:lvl8pPr indent="-3302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8pPr>
            <a:lvl9pPr indent="-3302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Char char="■"/>
              <a:defRPr sz="1600"/>
            </a:lvl9pPr>
          </a:lstStyle>
          <a:p/>
        </p:txBody>
      </p:sp>
      <p:sp>
        <p:nvSpPr>
          <p:cNvPr id="67" name="Google Shape;67;p57"/>
          <p:cNvSpPr txBox="1"/>
          <p:nvPr>
            <p:ph idx="2" type="body"/>
          </p:nvPr>
        </p:nvSpPr>
        <p:spPr>
          <a:xfrm>
            <a:off x="723900" y="2856344"/>
            <a:ext cx="3855720" cy="3011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57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57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7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71" name="Google Shape;71;p57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showMasterSp="0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8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8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58"/>
          <p:cNvSpPr/>
          <p:nvPr>
            <p:ph idx="2" type="pic"/>
          </p:nvPr>
        </p:nvSpPr>
        <p:spPr>
          <a:xfrm>
            <a:off x="5532120" y="0"/>
            <a:ext cx="6659880" cy="6857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None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2000"/>
              <a:buFont typeface="Libre Franklin"/>
              <a:buNone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76" name="Google Shape;76;p58"/>
          <p:cNvSpPr txBox="1"/>
          <p:nvPr>
            <p:ph idx="1" type="body"/>
          </p:nvPr>
        </p:nvSpPr>
        <p:spPr>
          <a:xfrm>
            <a:off x="723900" y="2855968"/>
            <a:ext cx="3855720" cy="30114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58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58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58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80" name="Google Shape;80;p5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 b="0" i="0" sz="4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49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■"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55600" lvl="1" marL="914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–"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42900" lvl="2" marL="1371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■"/>
              <a:defRPr b="0" i="0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342900" lvl="3" marL="18288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–"/>
              <a:defRPr b="0" i="1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330200" lvl="4" marL="22860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■"/>
              <a:defRPr b="0" i="0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330200" lvl="5" marL="27432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–"/>
              <a:defRPr b="0" i="1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317500" lvl="6" marL="3200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317500" lvl="7" marL="3657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–"/>
              <a:defRPr b="0" i="1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317500" lvl="8" marL="4114800" marR="0" rtl="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2" name="Google Shape;12;p49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3" name="Google Shape;13;p49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4" name="Google Shape;14;p49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5" name="Google Shape;15;p49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20.png"/><Relationship Id="rId6" Type="http://schemas.openxmlformats.org/officeDocument/2006/relationships/image" Target="../media/image23.png"/><Relationship Id="rId7" Type="http://schemas.openxmlformats.org/officeDocument/2006/relationships/image" Target="../media/image1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Relationship Id="rId4" Type="http://schemas.openxmlformats.org/officeDocument/2006/relationships/image" Target="../media/image2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5" Type="http://schemas.openxmlformats.org/officeDocument/2006/relationships/image" Target="../media/image27.png"/><Relationship Id="rId6" Type="http://schemas.openxmlformats.org/officeDocument/2006/relationships/image" Target="../media/image2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1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png"/><Relationship Id="rId4" Type="http://schemas.openxmlformats.org/officeDocument/2006/relationships/image" Target="../media/image33.png"/><Relationship Id="rId5" Type="http://schemas.openxmlformats.org/officeDocument/2006/relationships/image" Target="../media/image17.png"/><Relationship Id="rId6" Type="http://schemas.openxmlformats.org/officeDocument/2006/relationships/image" Target="../media/image3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png"/><Relationship Id="rId4" Type="http://schemas.openxmlformats.org/officeDocument/2006/relationships/image" Target="../media/image39.png"/><Relationship Id="rId5" Type="http://schemas.openxmlformats.org/officeDocument/2006/relationships/image" Target="../media/image3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1.png"/><Relationship Id="rId4" Type="http://schemas.openxmlformats.org/officeDocument/2006/relationships/image" Target="../media/image36.png"/><Relationship Id="rId5" Type="http://schemas.openxmlformats.org/officeDocument/2006/relationships/image" Target="../media/image4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5.png"/><Relationship Id="rId4" Type="http://schemas.openxmlformats.org/officeDocument/2006/relationships/image" Target="../media/image37.png"/><Relationship Id="rId5" Type="http://schemas.openxmlformats.org/officeDocument/2006/relationships/image" Target="../media/image4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/>
          <p:nvPr>
            <p:ph type="ctrTitle"/>
          </p:nvPr>
        </p:nvSpPr>
        <p:spPr>
          <a:xfrm>
            <a:off x="1689840" y="133077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5400"/>
              <a:buFont typeface="Libre Franklin"/>
              <a:buNone/>
            </a:pPr>
            <a:r>
              <a:rPr b="1" lang="fr-FR" sz="5400">
                <a:solidFill>
                  <a:srgbClr val="C00000"/>
                </a:solidFill>
              </a:rPr>
              <a:t>DIAGNOSTIC D’UN CANCER</a:t>
            </a:r>
            <a:endParaRPr/>
          </a:p>
        </p:txBody>
      </p:sp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2679906" y="3956279"/>
            <a:ext cx="6066529" cy="25902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rPr b="1" lang="fr-FR" sz="1600"/>
              <a:t>Cours pour infirmier de sante publique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rPr b="1" lang="fr-FR" sz="1600"/>
              <a:t>CHU Lamine Debaghine BEO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rPr b="1" lang="fr-FR" sz="1600"/>
              <a:t>Alger le 16/09/2020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rPr b="1" lang="fr-FR" sz="1600"/>
              <a:t>Dr S. Lanasri 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rPr b="1" lang="fr-FR" sz="1600"/>
              <a:t>Oncologie Médicale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rPr b="1" lang="fr-FR" sz="1600"/>
              <a:t>Centre Pierre et Marie curie d’Alger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"/>
          <p:cNvSpPr txBox="1"/>
          <p:nvPr>
            <p:ph idx="1" type="body"/>
          </p:nvPr>
        </p:nvSpPr>
        <p:spPr>
          <a:xfrm>
            <a:off x="1371599" y="703385"/>
            <a:ext cx="10462591" cy="5922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fr-FR" sz="2400"/>
              <a:t>Syndrome paranéoplasique: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b="1" lang="fr-FR" sz="2400"/>
              <a:t>     </a:t>
            </a:r>
            <a:r>
              <a:rPr lang="fr-FR"/>
              <a:t>Manifestations cliniques ou biologiques à distance du cancer primitif et de ses métastases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non liés à l’envahissement néoplasique; Ce syndrome répond au traitement du cancer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Thromboses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Hyponatrémie: sécrétion inappropriée d’ADH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Endocriniens:  Cushing, polyglobulie, </a:t>
            </a:r>
            <a:r>
              <a:rPr lang="fr-FR">
                <a:solidFill>
                  <a:srgbClr val="00B050"/>
                </a:solidFill>
              </a:rPr>
              <a:t>hypercalcémie</a:t>
            </a:r>
            <a:r>
              <a:rPr lang="fr-FR"/>
              <a:t>…….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Neuromusculaires: Dermato(poly)myosites, myasthénie, neuropathies (Lambert Eaton),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encéphalite limbique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Ostéoarticulaires:  Syndrome de Pierre Marie et Foix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Cutanés:  Exp: Acanthosis nigricans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t/>
            </a:r>
            <a:endParaRPr/>
          </a:p>
        </p:txBody>
      </p:sp>
      <p:pic>
        <p:nvPicPr>
          <p:cNvPr id="157" name="Google Shape;157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599" y="408213"/>
            <a:ext cx="10499271" cy="6204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t/>
            </a:r>
            <a:endParaRPr/>
          </a:p>
        </p:txBody>
      </p:sp>
      <p:pic>
        <p:nvPicPr>
          <p:cNvPr id="163" name="Google Shape;163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440871"/>
            <a:ext cx="10352314" cy="60252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t/>
            </a:r>
            <a:endParaRPr/>
          </a:p>
        </p:txBody>
      </p:sp>
      <p:pic>
        <p:nvPicPr>
          <p:cNvPr id="169" name="Google Shape;169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7452" y="0"/>
            <a:ext cx="1147454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4"/>
          <p:cNvSpPr txBox="1"/>
          <p:nvPr>
            <p:ph type="title"/>
          </p:nvPr>
        </p:nvSpPr>
        <p:spPr>
          <a:xfrm>
            <a:off x="1519821" y="424543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70C0"/>
                </a:solidFill>
              </a:rPr>
              <a:t>Examen clinique</a:t>
            </a:r>
            <a:endParaRPr/>
          </a:p>
        </p:txBody>
      </p:sp>
      <p:sp>
        <p:nvSpPr>
          <p:cNvPr id="175" name="Google Shape;175;p14"/>
          <p:cNvSpPr txBox="1"/>
          <p:nvPr>
            <p:ph idx="1" type="body"/>
          </p:nvPr>
        </p:nvSpPr>
        <p:spPr>
          <a:xfrm>
            <a:off x="1371600" y="1364974"/>
            <a:ext cx="10343322" cy="50684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L’examen clinique mené par le médecin est une étape indispensable dans l'élaboration du diagnostic d'un cancer.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b="1" lang="fr-FR"/>
              <a:t>Interrogatoire +++: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Date apparition 1ers symptômes, évolution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ATCD personnels et familiaux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Exposition toxiques, professionnelle, pratiques sexuelles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b="1" lang="fr-FR"/>
              <a:t>Un examen complet: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Minutieux et systématique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Poids et taille toujours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Aires ganglionnaires ++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Un examen spécifique de la région potentiellement atteinte: examen des seins, examen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gynécologique, examen de la bouche ou de la gorge...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5"/>
          <p:cNvSpPr txBox="1"/>
          <p:nvPr>
            <p:ph idx="1" type="body"/>
          </p:nvPr>
        </p:nvSpPr>
        <p:spPr>
          <a:xfrm>
            <a:off x="1371600" y="728870"/>
            <a:ext cx="8011552" cy="6016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Il a non seulement pour but de diagnostiquer la présence d’une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tumeur, mais aussi de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repérer la présence éventuelle de métastases.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Il permet en outre les possibilités thérapeutiques.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Les arguments locaux d’une lésion suspecte: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- Ulcération infiltrante avec ou sans bourgeonnement,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- Un bourgeonnement hémorragique.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- Une ulcération traumatique ou infectieuses répare rapidement seule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ou avec un traitement antibiotique.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- Une ulcération qui persiste au-delà de 10 jours est suspecte.</a:t>
            </a:r>
            <a:endParaRPr/>
          </a:p>
          <a:p>
            <a:pPr indent="-257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Des signes spécifiques existent pour certaines localisations.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Exemples : une tuméfaction du sein avec rétraction cutanée est un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cancer du sein,</a:t>
            </a:r>
            <a:endParaRPr/>
          </a:p>
        </p:txBody>
      </p:sp>
      <p:pic>
        <p:nvPicPr>
          <p:cNvPr id="181" name="Google Shape;18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67950" y="4128207"/>
            <a:ext cx="1924050" cy="237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"/>
          <p:cNvSpPr txBox="1"/>
          <p:nvPr>
            <p:ph type="title"/>
          </p:nvPr>
        </p:nvSpPr>
        <p:spPr>
          <a:xfrm>
            <a:off x="1741641" y="280284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70C0"/>
                </a:solidFill>
              </a:rPr>
              <a:t>Biologie – biomarqueurs</a:t>
            </a:r>
            <a:endParaRPr/>
          </a:p>
        </p:txBody>
      </p:sp>
      <p:sp>
        <p:nvSpPr>
          <p:cNvPr id="187" name="Google Shape;187;p16"/>
          <p:cNvSpPr txBox="1"/>
          <p:nvPr>
            <p:ph idx="1" type="body"/>
          </p:nvPr>
        </p:nvSpPr>
        <p:spPr>
          <a:xfrm>
            <a:off x="1434292" y="1023234"/>
            <a:ext cx="10215897" cy="5725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682"/>
              <a:buChar char="■"/>
            </a:pPr>
            <a:r>
              <a:rPr lang="fr-FR" sz="2682">
                <a:solidFill>
                  <a:srgbClr val="00B050"/>
                </a:solidFill>
              </a:rPr>
              <a:t>Biologie: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- </a:t>
            </a:r>
            <a:r>
              <a:rPr lang="fr-FR" sz="2127"/>
              <a:t>Elle permette de mesurer des paramètres relatifs à l’état de santé général du patient,   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   mais aussi de doser les marqueurs tumoraux qui seraient éventuellement présents.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- Ces marqueurs sont généralement des molécules formées en petites quantités par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   des cellules normales mais qui se retrouvent produites en excès par les cellules 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   tumorales.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- Une fois passés dans la circulation sanguine ou dans les urines, ces marqueurs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   peuvent être dosés : par un bilan sanguin ou urinaire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- Les marqueurs tumoraux peuvent parfois être produits en excès lors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27"/>
              <a:buNone/>
            </a:pPr>
            <a:r>
              <a:rPr lang="fr-FR" sz="2127"/>
              <a:t>   de certaines maladies non cancéreuses.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</a:t>
            </a:r>
            <a:endParaRPr/>
          </a:p>
          <a:p>
            <a:pPr indent="-266573" lvl="0" marL="384048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7"/>
          <p:cNvSpPr txBox="1"/>
          <p:nvPr>
            <p:ph idx="1" type="body"/>
          </p:nvPr>
        </p:nvSpPr>
        <p:spPr>
          <a:xfrm>
            <a:off x="1371599" y="1055077"/>
            <a:ext cx="10360855" cy="5472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400"/>
              <a:buChar char="■"/>
            </a:pPr>
            <a:r>
              <a:rPr lang="fr-FR" sz="2400">
                <a:solidFill>
                  <a:srgbClr val="00B050"/>
                </a:solidFill>
              </a:rPr>
              <a:t>Biomarqueurs: </a:t>
            </a:r>
            <a:r>
              <a:rPr lang="fr-FR"/>
              <a:t>Parmi les marqueurs tumoraux courants, citons entre autres 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L’ACE, CA 19-9 des marqueurs digestifs et pour d’autres cancers: sein, poumon,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pancréas…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Le PSA, un marqueur de cancer de la prostate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La calcitonine, un marqueur de cancer de la thyroïde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βHCG et αFP marqueurs des tumeurs testiculaires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CA 15-3  un marqueur du cancer du sein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CA 125 un marqueur de cancer de l’ovaire; du col de l’utérus, des poumons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8"/>
          <p:cNvSpPr txBox="1"/>
          <p:nvPr>
            <p:ph type="title"/>
          </p:nvPr>
        </p:nvSpPr>
        <p:spPr>
          <a:xfrm>
            <a:off x="1723291" y="442011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Libre Franklin"/>
              <a:buNone/>
            </a:pPr>
            <a:r>
              <a:rPr lang="fr-FR" sz="3600">
                <a:solidFill>
                  <a:srgbClr val="0070C0"/>
                </a:solidFill>
              </a:rPr>
              <a:t>Imagerie</a:t>
            </a:r>
            <a:endParaRPr/>
          </a:p>
        </p:txBody>
      </p:sp>
      <p:sp>
        <p:nvSpPr>
          <p:cNvPr id="198" name="Google Shape;198;p18"/>
          <p:cNvSpPr txBox="1"/>
          <p:nvPr>
            <p:ph idx="1" type="body"/>
          </p:nvPr>
        </p:nvSpPr>
        <p:spPr>
          <a:xfrm>
            <a:off x="1371599" y="1547446"/>
            <a:ext cx="10304585" cy="47870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L'imagerie médicale est un ensemble de techniques permettant d’obtenir des images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des parties internes du corps.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Buts: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Confirmer la présence d’un cancer, identifier le type de cancer et trouver l’emplacement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où le cancer a pris naissance.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Déterminer le grade du cancer.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Etablir le stade de la maladie.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Surveiller la réaction au traitement.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Déterminer si le cancer est réapparu (récidive).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9"/>
          <p:cNvSpPr txBox="1"/>
          <p:nvPr>
            <p:ph type="title"/>
          </p:nvPr>
        </p:nvSpPr>
        <p:spPr>
          <a:xfrm>
            <a:off x="4371536" y="238125"/>
            <a:ext cx="4353951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Libre Franklin"/>
              <a:buNone/>
            </a:pPr>
            <a:r>
              <a:rPr lang="fr-FR" sz="3600">
                <a:solidFill>
                  <a:srgbClr val="00B050"/>
                </a:solidFill>
              </a:rPr>
              <a:t>Radiographies</a:t>
            </a:r>
            <a:endParaRPr/>
          </a:p>
        </p:txBody>
      </p:sp>
      <p:sp>
        <p:nvSpPr>
          <p:cNvPr id="204" name="Google Shape;204;p19"/>
          <p:cNvSpPr txBox="1"/>
          <p:nvPr>
            <p:ph idx="1" type="body"/>
          </p:nvPr>
        </p:nvSpPr>
        <p:spPr>
          <a:xfrm>
            <a:off x="1371600" y="1111348"/>
            <a:ext cx="5549705" cy="4979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b="1" lang="fr-FR"/>
              <a:t>Radiographie: </a:t>
            </a:r>
            <a:r>
              <a:rPr lang="fr-FR"/>
              <a:t>basée sur les rayons X, elle est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surtout utilisée en première approche pour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détecter les cancers du poumon et du sein.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- Radio du thorax: télé thorax 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- Radios osseuses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- Mammographie: donne des renseignements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dans 97% des lésions palpables. Elle est utile au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bilan locorégional en recherchant des signes de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multifocalité et/ou de bilatéralité</a:t>
            </a:r>
            <a:endParaRPr/>
          </a:p>
        </p:txBody>
      </p:sp>
      <p:pic>
        <p:nvPicPr>
          <p:cNvPr id="205" name="Google Shape;20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3154" y="2279699"/>
            <a:ext cx="2455252" cy="215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73154" y="4712677"/>
            <a:ext cx="2455252" cy="1907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23828" y="4712677"/>
            <a:ext cx="2455251" cy="1907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23828" y="2252662"/>
            <a:ext cx="2455252" cy="2178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 txBox="1"/>
          <p:nvPr>
            <p:ph idx="1" type="body"/>
          </p:nvPr>
        </p:nvSpPr>
        <p:spPr>
          <a:xfrm>
            <a:off x="1371600" y="1392703"/>
            <a:ext cx="9601200" cy="4488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          </a:t>
            </a:r>
            <a:r>
              <a:rPr lang="fr-FR" sz="2800"/>
              <a:t>2 principes essentiels: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t/>
            </a:r>
            <a:endParaRPr sz="2800"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fr-FR" sz="2800"/>
              <a:t>           – Diagnostic précoce = meilleur chance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t/>
            </a:r>
            <a:endParaRPr sz="2800"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fr-FR" sz="2800"/>
              <a:t>           – Pas de traitement sans diagnostic histologique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0"/>
          <p:cNvSpPr txBox="1"/>
          <p:nvPr>
            <p:ph type="title"/>
          </p:nvPr>
        </p:nvSpPr>
        <p:spPr>
          <a:xfrm>
            <a:off x="1371600" y="685800"/>
            <a:ext cx="9601200" cy="8335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B050"/>
                </a:solidFill>
              </a:rPr>
              <a:t>Classification de l’American College of Radiology (ACR)</a:t>
            </a:r>
            <a:endParaRPr sz="3200">
              <a:solidFill>
                <a:srgbClr val="00B050"/>
              </a:solidFill>
            </a:endParaRPr>
          </a:p>
        </p:txBody>
      </p:sp>
      <p:sp>
        <p:nvSpPr>
          <p:cNvPr id="214" name="Google Shape;214;p20"/>
          <p:cNvSpPr txBox="1"/>
          <p:nvPr>
            <p:ph idx="1" type="body"/>
          </p:nvPr>
        </p:nvSpPr>
        <p:spPr>
          <a:xfrm>
            <a:off x="1371600" y="1519311"/>
            <a:ext cx="9601200" cy="4348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6 catégories en fonction du degré de suspicion à  la mammographie: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 ACR 0 : investigation complètement nécessaires. Le Dg en attente que le bilan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d’imagerie soit complété et permette une classification définitive.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ACR1: Mammographie normale.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ACR2: Anomalie bénigne ne nécessitant ni surveillance, ni ex complémentaire.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ACR3: Anomalie probablement bénigne (surveillance à court terme conseillée.)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ACR4: Anomalie indéterminée ou suspecte indiquant une vérification histologique.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ACR5: Anomalie évocatrice d’un cancer.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1"/>
          <p:cNvSpPr txBox="1"/>
          <p:nvPr>
            <p:ph type="title"/>
          </p:nvPr>
        </p:nvSpPr>
        <p:spPr>
          <a:xfrm>
            <a:off x="2384474" y="390378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               </a:t>
            </a:r>
            <a:r>
              <a:rPr lang="fr-FR" sz="3600">
                <a:solidFill>
                  <a:srgbClr val="00B050"/>
                </a:solidFill>
              </a:rPr>
              <a:t>TDM ou scanner</a:t>
            </a:r>
            <a:br>
              <a:rPr lang="fr-FR"/>
            </a:br>
            <a:endParaRPr/>
          </a:p>
        </p:txBody>
      </p:sp>
      <p:sp>
        <p:nvSpPr>
          <p:cNvPr id="220" name="Google Shape;220;p2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Prenant une succession d’images, permet une reconstitution en 3D des organes.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21" name="Google Shape;22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9431" y="3429000"/>
            <a:ext cx="2912307" cy="256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19989" y="3429001"/>
            <a:ext cx="3076575" cy="2569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59571" y="3429000"/>
            <a:ext cx="3136654" cy="256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2"/>
          <p:cNvSpPr txBox="1"/>
          <p:nvPr>
            <p:ph type="title"/>
          </p:nvPr>
        </p:nvSpPr>
        <p:spPr>
          <a:xfrm>
            <a:off x="4719710" y="167933"/>
            <a:ext cx="4593102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Libre Franklin"/>
              <a:buNone/>
            </a:pPr>
            <a:r>
              <a:rPr lang="fr-FR" sz="3600">
                <a:solidFill>
                  <a:srgbClr val="00B050"/>
                </a:solidFill>
              </a:rPr>
              <a:t>IRM</a:t>
            </a:r>
            <a:endParaRPr/>
          </a:p>
        </p:txBody>
      </p:sp>
      <p:sp>
        <p:nvSpPr>
          <p:cNvPr id="229" name="Google Shape;229;p22"/>
          <p:cNvSpPr txBox="1"/>
          <p:nvPr>
            <p:ph idx="1" type="body"/>
          </p:nvPr>
        </p:nvSpPr>
        <p:spPr>
          <a:xfrm>
            <a:off x="1343132" y="1111348"/>
            <a:ext cx="10571871" cy="4835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L’IRM: c’est une technique avancée basée sur l’utilisation d’un champ magnétique qui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fournit des images très précises des tissus mous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30" name="Google Shape;23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43132" y="2525792"/>
            <a:ext cx="3237476" cy="4057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69691" y="2525792"/>
            <a:ext cx="2847975" cy="1708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06412" y="2525792"/>
            <a:ext cx="3237475" cy="1708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06412" y="4726215"/>
            <a:ext cx="3237476" cy="1857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669691" y="4672489"/>
            <a:ext cx="2847975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3"/>
          <p:cNvSpPr txBox="1"/>
          <p:nvPr>
            <p:ph type="title"/>
          </p:nvPr>
        </p:nvSpPr>
        <p:spPr>
          <a:xfrm>
            <a:off x="4916658" y="263769"/>
            <a:ext cx="3017520" cy="805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B050"/>
                </a:solidFill>
              </a:rPr>
              <a:t>Endoscopie</a:t>
            </a:r>
            <a:endParaRPr/>
          </a:p>
        </p:txBody>
      </p:sp>
      <p:sp>
        <p:nvSpPr>
          <p:cNvPr id="240" name="Google Shape;240;p23"/>
          <p:cNvSpPr txBox="1"/>
          <p:nvPr>
            <p:ph idx="1" type="body"/>
          </p:nvPr>
        </p:nvSpPr>
        <p:spPr>
          <a:xfrm>
            <a:off x="1371599" y="1069145"/>
            <a:ext cx="10459329" cy="4516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Examen consistant à introduire une caméra à l’intérieur d’un organe. Selon l’organe, il peut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s’agir d’une coloscopie (côlon), d’une gastroscopie (estomac), d’une cystoscopie (vessie), …</a:t>
            </a:r>
            <a:endParaRPr/>
          </a:p>
          <a:p>
            <a:pPr indent="-257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Permet de mesurer l’extension en surface des tumeurs accessibles à ce moyen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d’investigation et éventuellement à des organes de voisinages (arbre trachéo-bronchique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pour les cancers de l’œsophage, vessie pour les cancers de l’utérus par exemple)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41" name="Google Shape;24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4615" y="3685735"/>
            <a:ext cx="8395786" cy="31722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4"/>
          <p:cNvSpPr txBox="1"/>
          <p:nvPr>
            <p:ph type="title"/>
          </p:nvPr>
        </p:nvSpPr>
        <p:spPr>
          <a:xfrm>
            <a:off x="3822110" y="382173"/>
            <a:ext cx="9601200" cy="650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B050"/>
                </a:solidFill>
              </a:rPr>
              <a:t>Scintigraphie osseuse</a:t>
            </a:r>
            <a:endParaRPr/>
          </a:p>
        </p:txBody>
      </p:sp>
      <p:sp>
        <p:nvSpPr>
          <p:cNvPr id="247" name="Google Shape;247;p24"/>
          <p:cNvSpPr txBox="1"/>
          <p:nvPr>
            <p:ph idx="1" type="body"/>
          </p:nvPr>
        </p:nvSpPr>
        <p:spPr>
          <a:xfrm>
            <a:off x="1295400" y="1308295"/>
            <a:ext cx="9601200" cy="4516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Elle reflète le fonctionnement d’un organe.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Elle est basée sur l’injection d’un traceur faiblement radioactif qui se fixe de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manière spécifique sur l’organe à étudier.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La répartition du traceur est examinée grâce à une caméra et à un traitement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informatique des images.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Cette répartition est homogène pour un organe sain.</a:t>
            </a:r>
            <a:endParaRPr/>
          </a:p>
        </p:txBody>
      </p:sp>
      <p:pic>
        <p:nvPicPr>
          <p:cNvPr id="248" name="Google Shape;24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83791" y="4188508"/>
            <a:ext cx="2169355" cy="2287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46596" y="4188508"/>
            <a:ext cx="2286000" cy="2294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5"/>
          <p:cNvSpPr txBox="1"/>
          <p:nvPr>
            <p:ph type="title"/>
          </p:nvPr>
        </p:nvSpPr>
        <p:spPr>
          <a:xfrm>
            <a:off x="4508696" y="348175"/>
            <a:ext cx="3875649" cy="7631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B050"/>
                </a:solidFill>
              </a:rPr>
              <a:t>PET scan</a:t>
            </a:r>
            <a:endParaRPr/>
          </a:p>
        </p:txBody>
      </p:sp>
      <p:sp>
        <p:nvSpPr>
          <p:cNvPr id="255" name="Google Shape;255;p25"/>
          <p:cNvSpPr txBox="1"/>
          <p:nvPr>
            <p:ph idx="1" type="body"/>
          </p:nvPr>
        </p:nvSpPr>
        <p:spPr>
          <a:xfrm>
            <a:off x="1371600" y="1280160"/>
            <a:ext cx="10149840" cy="2728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Tomographie par émission de positons (TEP ou PET-Scan) : technique sophistiquée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 permet également de visualiser le fonctionnement des organes. 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Il consiste d’abord à injecter du glucose marqué, c'est-à-dire un sucre faiblement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radioactif, puis à analyser l’image obtenue par un scanner.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Les cellules cancéreuses sont identifiables car elles ont une activité plus importante que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les cellules saines et ont donc besoin de plus de glucose pour fonctionner.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</a:t>
            </a:r>
            <a:endParaRPr/>
          </a:p>
        </p:txBody>
      </p:sp>
      <p:pic>
        <p:nvPicPr>
          <p:cNvPr id="256" name="Google Shape;25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43880" y="4008706"/>
            <a:ext cx="1847850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51342" y="4348162"/>
            <a:ext cx="2847975" cy="1980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83818" y="4008705"/>
            <a:ext cx="1847850" cy="262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73130" y="4348162"/>
            <a:ext cx="2533650" cy="2010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6"/>
          <p:cNvSpPr txBox="1"/>
          <p:nvPr>
            <p:ph type="title"/>
          </p:nvPr>
        </p:nvSpPr>
        <p:spPr>
          <a:xfrm>
            <a:off x="1477617" y="333667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70C0"/>
                </a:solidFill>
              </a:rPr>
              <a:t>Examen anatomopathologique:</a:t>
            </a:r>
            <a:endParaRPr/>
          </a:p>
        </p:txBody>
      </p:sp>
      <p:sp>
        <p:nvSpPr>
          <p:cNvPr id="266" name="Google Shape;266;p26"/>
          <p:cNvSpPr txBox="1"/>
          <p:nvPr>
            <p:ph idx="1" type="body"/>
          </p:nvPr>
        </p:nvSpPr>
        <p:spPr>
          <a:xfrm>
            <a:off x="1308295" y="1111348"/>
            <a:ext cx="8398413" cy="55567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Char char="▪"/>
            </a:pPr>
            <a:r>
              <a:rPr lang="fr-FR" sz="1700"/>
              <a:t>Indispensable et OBLIGATOIRE.</a:t>
            </a:r>
            <a:endParaRPr/>
          </a:p>
          <a:p>
            <a:pPr indent="-38404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Char char="▪"/>
            </a:pPr>
            <a:r>
              <a:rPr lang="fr-FR" sz="1700"/>
              <a:t>Il permette le diagnostic de certitude. </a:t>
            </a:r>
            <a:endParaRPr/>
          </a:p>
          <a:p>
            <a:pPr indent="-38404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Char char="▪"/>
            </a:pPr>
            <a:r>
              <a:rPr lang="fr-FR" sz="1700"/>
              <a:t>l’intérêt est également médicolégal. </a:t>
            </a:r>
            <a:endParaRPr/>
          </a:p>
          <a:p>
            <a:pPr indent="-38404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Char char="▪"/>
            </a:pPr>
            <a:r>
              <a:rPr lang="fr-FR" sz="1700"/>
              <a:t>Il s’agit de prélèvements  sur  des  zones  suspectes  à  l’examen  </a:t>
            </a:r>
            <a:endParaRPr/>
          </a:p>
          <a:p>
            <a:pPr indent="0" lvl="0" marL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 clinique, à l’endoscopie, en peropératoire ou même en imagerie </a:t>
            </a:r>
            <a:endParaRPr/>
          </a:p>
          <a:p>
            <a:pPr indent="0" lvl="0" marL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 (ponction sous scanner) ou de prélèvements systématiques</a:t>
            </a:r>
            <a:endParaRPr/>
          </a:p>
          <a:p>
            <a:pPr indent="-25450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40"/>
              <a:buFont typeface="Noto Sans Symbols"/>
              <a:buNone/>
            </a:pPr>
            <a:r>
              <a:t/>
            </a:r>
            <a:endParaRPr sz="2040">
              <a:solidFill>
                <a:srgbClr val="00B050"/>
              </a:solidFill>
            </a:endParaRPr>
          </a:p>
          <a:p>
            <a:pPr indent="-38404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2040"/>
              <a:buFont typeface="Noto Sans Symbols"/>
              <a:buChar char="⮚"/>
            </a:pPr>
            <a:r>
              <a:rPr lang="fr-FR" sz="2040">
                <a:solidFill>
                  <a:srgbClr val="00B050"/>
                </a:solidFill>
              </a:rPr>
              <a:t>Biopsie d’une lésion ou biopsie exérèse</a:t>
            </a:r>
            <a:r>
              <a:rPr lang="fr-FR" sz="1700"/>
              <a:t>: </a:t>
            </a:r>
            <a:endParaRPr/>
          </a:p>
          <a:p>
            <a:pPr indent="-38404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Char char="▪"/>
            </a:pPr>
            <a:r>
              <a:rPr lang="fr-FR" sz="1700"/>
              <a:t>À la pince, aiguille, macro biopsie, chirurgicale, extemporané</a:t>
            </a:r>
            <a:endParaRPr/>
          </a:p>
          <a:p>
            <a:pPr indent="-384048" lvl="0" marL="384048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Char char="▪"/>
            </a:pPr>
            <a:r>
              <a:rPr lang="fr-FR" sz="1700"/>
              <a:t>Elle consiste à prélever un échantillon de tissu dans la région </a:t>
            </a:r>
            <a:endParaRPr/>
          </a:p>
          <a:p>
            <a:pPr indent="0" lvl="0" marL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suspecte pour l’examiner au microscope  (examen </a:t>
            </a:r>
            <a:endParaRPr/>
          </a:p>
          <a:p>
            <a:pPr indent="0" lvl="0" marL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anatomopathologique) en vue de confirmer la nature cancéreuse de </a:t>
            </a:r>
            <a:endParaRPr/>
          </a:p>
          <a:p>
            <a:pPr indent="0" lvl="0" marL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la lésion et d’en déterminer les caractéristiques et le stade. Elle est </a:t>
            </a:r>
            <a:endParaRPr/>
          </a:p>
          <a:p>
            <a:pPr indent="0" lvl="0" marL="0" rtl="0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aussi utilisée pour identifier les altérations génétiques présentes 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rPr lang="fr-FR" sz="1700"/>
              <a:t>      dans la tumeur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</a:pPr>
            <a:r>
              <a:t/>
            </a:r>
            <a:endParaRPr sz="1700"/>
          </a:p>
        </p:txBody>
      </p:sp>
      <p:pic>
        <p:nvPicPr>
          <p:cNvPr id="267" name="Google Shape;26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78925" y="919455"/>
            <a:ext cx="2533650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78925" y="4947947"/>
            <a:ext cx="2562225" cy="1720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78925" y="2981326"/>
            <a:ext cx="2562225" cy="170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7"/>
          <p:cNvSpPr txBox="1"/>
          <p:nvPr>
            <p:ph idx="1" type="body"/>
          </p:nvPr>
        </p:nvSpPr>
        <p:spPr>
          <a:xfrm>
            <a:off x="1377829" y="784274"/>
            <a:ext cx="7673926" cy="5739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Noto Sans Symbols"/>
              <a:buChar char="▪"/>
            </a:pPr>
            <a:r>
              <a:rPr lang="fr-FR">
                <a:solidFill>
                  <a:srgbClr val="00B050"/>
                </a:solidFill>
              </a:rPr>
              <a:t>Examen macroscopique: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B050"/>
              </a:buClr>
              <a:buSzPts val="2000"/>
              <a:buNone/>
            </a:pPr>
            <a:r>
              <a:rPr lang="fr-FR">
                <a:solidFill>
                  <a:srgbClr val="00B050"/>
                </a:solidFill>
              </a:rPr>
              <a:t>      </a:t>
            </a:r>
            <a:r>
              <a:rPr lang="fr-FR"/>
              <a:t> - Aspect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Taille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Dureté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>
              <a:solidFill>
                <a:srgbClr val="00B050"/>
              </a:solidFill>
            </a:endParaRPr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75" name="Google Shape;27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21469" y="4221699"/>
            <a:ext cx="2908128" cy="1551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7"/>
          <p:cNvPicPr preferRelativeResize="0"/>
          <p:nvPr/>
        </p:nvPicPr>
        <p:blipFill rotWithShape="1">
          <a:blip r:embed="rId4">
            <a:alphaModFix/>
          </a:blip>
          <a:srcRect b="17087" l="4551" r="0" t="0"/>
          <a:stretch/>
        </p:blipFill>
        <p:spPr>
          <a:xfrm>
            <a:off x="1326246" y="4406558"/>
            <a:ext cx="2908127" cy="1428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62646" y="4283317"/>
            <a:ext cx="2908129" cy="142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1470" y="1665335"/>
            <a:ext cx="2908127" cy="1763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8"/>
          <p:cNvSpPr txBox="1"/>
          <p:nvPr>
            <p:ph idx="1" type="body"/>
          </p:nvPr>
        </p:nvSpPr>
        <p:spPr>
          <a:xfrm>
            <a:off x="1295400" y="604911"/>
            <a:ext cx="9601200" cy="54019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Char char="■"/>
            </a:pPr>
            <a:r>
              <a:rPr lang="fr-FR">
                <a:solidFill>
                  <a:srgbClr val="00B050"/>
                </a:solidFill>
              </a:rPr>
              <a:t>Examen microscopique: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Critères de malignité (noyau, cytoplasme)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Différenciation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Grade (SBR pour le sein, Gleason pour la prostate)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b="1" lang="fr-FR"/>
              <a:t>    Type histologique: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Carcinomes (90%) : épidermoïdes, adénocarcinomes.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Sarcomes.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Tumeurs neuro-ectoblastiques : SNC, méninges, mélanome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Tumeurs embryonnaires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Tumeurs hématologiques: leucémie; lymphome….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84" name="Google Shape;28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18105" y="218956"/>
            <a:ext cx="2743438" cy="162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18105" y="2495682"/>
            <a:ext cx="2743438" cy="162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24446" y="4655500"/>
            <a:ext cx="2743438" cy="173736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28"/>
          <p:cNvSpPr/>
          <p:nvPr/>
        </p:nvSpPr>
        <p:spPr>
          <a:xfrm>
            <a:off x="9155985" y="1982878"/>
            <a:ext cx="25055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Carcinome épidermoïde</a:t>
            </a:r>
            <a:endParaRPr/>
          </a:p>
        </p:txBody>
      </p:sp>
      <p:sp>
        <p:nvSpPr>
          <p:cNvPr id="288" name="Google Shape;288;p28"/>
          <p:cNvSpPr/>
          <p:nvPr/>
        </p:nvSpPr>
        <p:spPr>
          <a:xfrm>
            <a:off x="9875423" y="4142697"/>
            <a:ext cx="104522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Sarcome</a:t>
            </a:r>
            <a:endParaRPr/>
          </a:p>
        </p:txBody>
      </p:sp>
      <p:sp>
        <p:nvSpPr>
          <p:cNvPr id="289" name="Google Shape;289;p28"/>
          <p:cNvSpPr/>
          <p:nvPr/>
        </p:nvSpPr>
        <p:spPr>
          <a:xfrm>
            <a:off x="9503355" y="6419423"/>
            <a:ext cx="181081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Adénocarcinome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9"/>
          <p:cNvSpPr txBox="1"/>
          <p:nvPr>
            <p:ph idx="1" type="body"/>
          </p:nvPr>
        </p:nvSpPr>
        <p:spPr>
          <a:xfrm>
            <a:off x="1371599" y="829995"/>
            <a:ext cx="10093569" cy="55426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b="1" lang="fr-FR"/>
              <a:t>L’immunohistochimie: </a:t>
            </a:r>
            <a:r>
              <a:rPr lang="fr-FR"/>
              <a:t>est une méthode de localisation de protéines dans les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cellules d'une coupe de tissu, par la détection d'antigènes au moyen d'anticorps. 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96" name="Google Shape;29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98608" y="3130924"/>
            <a:ext cx="3239427" cy="2130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1599" y="3124827"/>
            <a:ext cx="3045656" cy="2136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79086" y="3130923"/>
            <a:ext cx="2876593" cy="2130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Libre Franklin"/>
              <a:buNone/>
            </a:pPr>
            <a:r>
              <a:rPr b="1" lang="fr-FR">
                <a:solidFill>
                  <a:srgbClr val="C00000"/>
                </a:solidFill>
              </a:rPr>
              <a:t>  Plan </a:t>
            </a:r>
            <a:endParaRPr/>
          </a:p>
        </p:txBody>
      </p:sp>
      <p:sp>
        <p:nvSpPr>
          <p:cNvPr id="109" name="Google Shape;109;p3"/>
          <p:cNvSpPr txBox="1"/>
          <p:nvPr>
            <p:ph idx="1" type="body"/>
          </p:nvPr>
        </p:nvSpPr>
        <p:spPr>
          <a:xfrm>
            <a:off x="1658203" y="1624480"/>
            <a:ext cx="9601200" cy="5128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Mode de découverte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Procédures diagnostiques: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- Examen clinique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- Biologie et biomarqueurs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- Imagerie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- Examen anatomopathologique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- L’analyse génétique et la biologie moléculaire    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Bilan d’extension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Diagnostics différentiels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Classification TNM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Facteurs pronostiques et prédictifs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Etat général </a:t>
            </a:r>
            <a:endParaRPr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Char char="■"/>
            </a:pPr>
            <a:r>
              <a:rPr lang="fr-FR" sz="1850"/>
              <a:t>Conclusion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  <a:p>
            <a:pPr indent="-266573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0"/>
          <p:cNvSpPr txBox="1"/>
          <p:nvPr>
            <p:ph type="title"/>
          </p:nvPr>
        </p:nvSpPr>
        <p:spPr>
          <a:xfrm>
            <a:off x="2046848" y="232117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70C0"/>
                </a:solidFill>
              </a:rPr>
              <a:t>L’analyse génétique et la Biologie moléculaire</a:t>
            </a:r>
            <a:br>
              <a:rPr lang="fr-FR" sz="3600">
                <a:solidFill>
                  <a:srgbClr val="0070C0"/>
                </a:solidFill>
              </a:rPr>
            </a:br>
            <a:endParaRPr sz="3600">
              <a:solidFill>
                <a:srgbClr val="0070C0"/>
              </a:solidFill>
            </a:endParaRPr>
          </a:p>
        </p:txBody>
      </p:sp>
      <p:sp>
        <p:nvSpPr>
          <p:cNvPr id="304" name="Google Shape;304;p30"/>
          <p:cNvSpPr txBox="1"/>
          <p:nvPr>
            <p:ph idx="1" type="body"/>
          </p:nvPr>
        </p:nvSpPr>
        <p:spPr>
          <a:xfrm>
            <a:off x="1371599" y="1181687"/>
            <a:ext cx="10614075" cy="5317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590"/>
              <a:buNone/>
            </a:pPr>
            <a:r>
              <a:rPr lang="fr-FR" sz="2590">
                <a:solidFill>
                  <a:srgbClr val="00B050"/>
                </a:solidFill>
              </a:rPr>
              <a:t>Biologie moléculaire:</a:t>
            </a:r>
            <a:endParaRPr/>
          </a:p>
          <a:p>
            <a:pPr indent="-384048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La biologie moléculaire est une discipline scientifique au croisement de la génétique, de la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biochimie et de la physique.</a:t>
            </a:r>
            <a:endParaRPr/>
          </a:p>
          <a:p>
            <a:pPr indent="-266573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  <a:p>
            <a:pPr indent="-384048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Elle permet la compréhension des mécanismes de fonctionnement de la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 cellule au niveau moléculaire. (ADN, ARN), </a:t>
            </a:r>
            <a:endParaRPr/>
          </a:p>
          <a:p>
            <a:pPr indent="-266573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  <a:p>
            <a:pPr indent="-384048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Une tumeur est constituée de cellules présentant de nombreuses anomalies génétiques.</a:t>
            </a:r>
            <a:endParaRPr/>
          </a:p>
          <a:p>
            <a:pPr indent="-266573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  <a:p>
            <a:pPr indent="-384048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Il est aujourd’hui possible d’en répertorier certaines grâce à l’analyse du génome de la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tumeur.</a:t>
            </a:r>
            <a:endParaRPr/>
          </a:p>
          <a:p>
            <a:pPr indent="-266573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  <a:p>
            <a:pPr indent="-384048" lvl="0" marL="38404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Avec une dizaine d’anomalies génétiques, appelées marqueurs, il est aujourd’hui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possible de stratifier un type de cancer (du sein par exemple) en plusieurs sous-types qui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partagent les mêmes anomalies, donc des mécanismes de développement similaires.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  <a:p>
            <a:pPr indent="0" lvl="0" marL="0" rtl="0" algn="l">
              <a:lnSpc>
                <a:spcPct val="8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1"/>
          <p:cNvSpPr txBox="1"/>
          <p:nvPr>
            <p:ph idx="1" type="body"/>
          </p:nvPr>
        </p:nvSpPr>
        <p:spPr>
          <a:xfrm>
            <a:off x="1202787" y="685800"/>
            <a:ext cx="7557584" cy="54336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Techniques de détection : PCR, Southern Blot, PCR semi quantitative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</a:t>
            </a:r>
            <a:r>
              <a:rPr b="1" lang="fr-FR"/>
              <a:t>Quelque exemple:  </a:t>
            </a:r>
            <a:r>
              <a:rPr lang="fr-FR"/>
              <a:t>- Poumon : EGFR, RAS, ALK...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                  - Colon : RAS...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                  - Mélanome : BRAF, NRA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b="1" lang="fr-FR"/>
              <a:t>Objectifs: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- Proposer une thérapie ciblée pour contrer ces mécanismes, si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elle existe.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- Prédire l’apparition de résistances au traitement et éviter des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traitements inutiles.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- Évaluer le risque d’apparition de métastases.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310" name="Google Shape;31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64171" y="2817028"/>
            <a:ext cx="3099581" cy="1871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60371" y="408240"/>
            <a:ext cx="3103382" cy="2124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64172" y="4810652"/>
            <a:ext cx="3103382" cy="1871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2"/>
          <p:cNvSpPr txBox="1"/>
          <p:nvPr>
            <p:ph type="title"/>
          </p:nvPr>
        </p:nvSpPr>
        <p:spPr>
          <a:xfrm>
            <a:off x="1470074" y="446649"/>
            <a:ext cx="9601200" cy="5439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Libre Franklin"/>
              <a:buNone/>
            </a:pPr>
            <a:r>
              <a:rPr lang="fr-FR" sz="2800">
                <a:solidFill>
                  <a:srgbClr val="00B050"/>
                </a:solidFill>
              </a:rPr>
              <a:t>L’oncogénétique</a:t>
            </a:r>
            <a:r>
              <a:rPr lang="fr-FR" sz="2800"/>
              <a:t> </a:t>
            </a:r>
            <a:endParaRPr/>
          </a:p>
        </p:txBody>
      </p:sp>
      <p:sp>
        <p:nvSpPr>
          <p:cNvPr id="318" name="Google Shape;318;p32"/>
          <p:cNvSpPr txBox="1"/>
          <p:nvPr>
            <p:ph idx="1" type="body"/>
          </p:nvPr>
        </p:nvSpPr>
        <p:spPr>
          <a:xfrm>
            <a:off x="1371600" y="990599"/>
            <a:ext cx="9601200" cy="5420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Cette discipline récente s’intéresse aux cancers qui surviennent dans un contexte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de prédisposition génétique (5 % des cas).  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Certaines mutations génétiques, augmentant fortement le risque de développer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certains cancers, sont transmises de génération en génération, dans une même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famille, plusieurs personnes vont développer le même cancer. 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Grâce à des tests génétiques, l’oncogénétique vise à identifier les malades et ses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apparentés porteurs d’une telle mutation pour leur proposer un suivi adapté. 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Des consultations sont proposées via le dispositif national d’oncogénétique.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3"/>
          <p:cNvSpPr txBox="1"/>
          <p:nvPr>
            <p:ph type="title"/>
          </p:nvPr>
        </p:nvSpPr>
        <p:spPr>
          <a:xfrm>
            <a:off x="4030394" y="404445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Libre Franklin"/>
              <a:buNone/>
            </a:pPr>
            <a:r>
              <a:rPr b="1" lang="fr-FR" sz="4000">
                <a:solidFill>
                  <a:srgbClr val="C00000"/>
                </a:solidFill>
              </a:rPr>
              <a:t>Bilan d’extension</a:t>
            </a:r>
            <a:endParaRPr/>
          </a:p>
        </p:txBody>
      </p:sp>
      <p:sp>
        <p:nvSpPr>
          <p:cNvPr id="324" name="Google Shape;324;p33"/>
          <p:cNvSpPr txBox="1"/>
          <p:nvPr>
            <p:ph idx="1" type="body"/>
          </p:nvPr>
        </p:nvSpPr>
        <p:spPr>
          <a:xfrm>
            <a:off x="1371600" y="1195755"/>
            <a:ext cx="10287000" cy="55145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Précise l’Évolution de la maladie.</a:t>
            </a:r>
            <a:endParaRPr/>
          </a:p>
          <a:p>
            <a:pPr indent="-384048" lvl="0" marL="384048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Le bilan d’extension par la clinique, l’imagerie, l’endoscopie et les constatations chirurgicales a une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importance capitale pour le pronostic et le traitement.</a:t>
            </a:r>
            <a:endParaRPr/>
          </a:p>
          <a:p>
            <a:pPr indent="-384048" lvl="0" marL="384048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Localisations à distance recherché directement à l’examen clinique: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ganglionnaires, cutanées, hépatiques, pleurales et par des signes fonctionnels: 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Douleurs (métastases osseuses)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Toux, gêne respiratoire : tumeur pleuro pulmonaires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Maux de tête: cérébrales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- Douleurs, troubles digestifs: ganglionnaires intra- abdominales </a:t>
            </a:r>
            <a:endParaRPr/>
          </a:p>
          <a:p>
            <a:pPr indent="-257048" lvl="0" marL="384048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4"/>
          <p:cNvSpPr txBox="1"/>
          <p:nvPr>
            <p:ph idx="1" type="body"/>
          </p:nvPr>
        </p:nvSpPr>
        <p:spPr>
          <a:xfrm>
            <a:off x="1294228" y="903263"/>
            <a:ext cx="10578903" cy="50514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S’il est bien fait et à temps, il augmente les chances de guérison.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Ce bilan permet à l’équipe médicale d’évaluer le stade de la maladie selon la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classification T.N.M. et ainsi de déterminer la stratégie thérapeutique la plus adaptée.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Pas de bilan d’extension standard, il dépend 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De la localisation de la tumeur primitive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Du type histologique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Des possibilités thérapeutiques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5"/>
          <p:cNvSpPr txBox="1"/>
          <p:nvPr>
            <p:ph idx="1" type="body"/>
          </p:nvPr>
        </p:nvSpPr>
        <p:spPr>
          <a:xfrm>
            <a:off x="1371600" y="927653"/>
            <a:ext cx="10107386" cy="55221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</a:pPr>
            <a:r>
              <a:rPr b="1" lang="fr-FR" sz="2400"/>
              <a:t>Cancer du Sein: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Mammographie bilatérale, échographie sein et axillaire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Biopsie lésion ACR4 et 5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Bilan d’extension: fonction de  l’infiltration, taille (2cm), atteinte ganglionnaire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- Scintigraphie osseuse, TDM thoraco-abdominopelvien</a:t>
            </a:r>
            <a:endParaRPr/>
          </a:p>
          <a:p>
            <a:pPr indent="-2316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</a:pPr>
            <a:r>
              <a:t/>
            </a:r>
            <a:endParaRPr b="1"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</a:pPr>
            <a:r>
              <a:rPr b="1" lang="fr-FR" sz="2400"/>
              <a:t>Cancer de la Prostate: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Diagnostic : Clinique (TR), PSA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Biopsies échoguidées (au moins 12)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Scintigraphie osseuse (risque intermédiaire ou élevé), IRM pelvi-prostatique, TDM   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abdomino-pelvienne 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6"/>
          <p:cNvSpPr txBox="1"/>
          <p:nvPr>
            <p:ph idx="1" type="body"/>
          </p:nvPr>
        </p:nvSpPr>
        <p:spPr>
          <a:xfrm>
            <a:off x="1371600" y="901149"/>
            <a:ext cx="10287000" cy="54669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</a:pPr>
            <a:r>
              <a:rPr b="1" lang="fr-FR" sz="2400"/>
              <a:t>Cancer du Poumon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Diagnostic : scanner TAP, endoscopie, biopsie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TDM ou IRM cérébrale, TEP Scan, explo médiastinale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Bilan préopératoire : scinti pulmonaire, EFR et VO2max </a:t>
            </a:r>
            <a:endParaRPr/>
          </a:p>
          <a:p>
            <a:pPr indent="-2316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</a:pPr>
            <a:r>
              <a:t/>
            </a:r>
            <a:endParaRPr b="1"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</a:pPr>
            <a:r>
              <a:rPr b="1" lang="fr-FR" sz="2400"/>
              <a:t>Cancer du Colon: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Coloscopie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Radio du thorax, échographie hépatique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TDM abdominopelvien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IRM (rectum)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TEP Scan si doute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b26107c6eb_0_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b26107c6eb_0_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b26107c6eb_0_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gb26107c6eb_0_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b26107c6eb_0_1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gb26107c6eb_0_1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"/>
          <p:cNvSpPr txBox="1"/>
          <p:nvPr>
            <p:ph type="title"/>
          </p:nvPr>
        </p:nvSpPr>
        <p:spPr>
          <a:xfrm>
            <a:off x="3341076" y="270842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Libre Franklin"/>
              <a:buNone/>
            </a:pPr>
            <a:r>
              <a:rPr b="1" lang="fr-FR">
                <a:solidFill>
                  <a:srgbClr val="7030A0"/>
                </a:solidFill>
              </a:rPr>
              <a:t>   </a:t>
            </a:r>
            <a:r>
              <a:rPr b="1" lang="fr-FR">
                <a:solidFill>
                  <a:srgbClr val="C00000"/>
                </a:solidFill>
              </a:rPr>
              <a:t>Mode de découverte</a:t>
            </a:r>
            <a:br>
              <a:rPr b="1" lang="fr-FR">
                <a:solidFill>
                  <a:srgbClr val="7030A0"/>
                </a:solidFill>
              </a:rPr>
            </a:br>
            <a:endParaRPr b="1">
              <a:solidFill>
                <a:srgbClr val="7030A0"/>
              </a:solidFill>
            </a:endParaRPr>
          </a:p>
        </p:txBody>
      </p:sp>
      <p:sp>
        <p:nvSpPr>
          <p:cNvPr id="115" name="Google Shape;115;p4"/>
          <p:cNvSpPr txBox="1"/>
          <p:nvPr>
            <p:ph idx="1" type="body"/>
          </p:nvPr>
        </p:nvSpPr>
        <p:spPr>
          <a:xfrm>
            <a:off x="1174653" y="1181688"/>
            <a:ext cx="8897816" cy="5289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20"/>
              <a:buFont typeface="Noto Sans Symbols"/>
              <a:buChar char="▪"/>
            </a:pPr>
            <a:r>
              <a:rPr b="1" lang="fr-FR" sz="2220"/>
              <a:t>Les signes révélateurs: </a:t>
            </a:r>
            <a:r>
              <a:rPr lang="fr-FR" sz="1850"/>
              <a:t>Ils sont très variables selon la localisation: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-  L’hémorragie: digestive, urinaire, hémoptysie, perte gynécologique en dehors des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règles.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-  Troubles fonctionnels récents persistant au-delà de 2 à 3 semaines telle la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dysphonie dans le cancer du larynx, troubles permanents de la déglutition dans le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cancer de l’œsophage, toux permanente dans les cancers des poumons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-  L’apparition d’une tuméfaction, un nodule palpable ou induration des tissus mous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-  Plaie qui ne guérit pas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-  Troubles fonctionnels urinaires: cancer de la vessie ou de la prostate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-  Modification d’un « grain de beauté » </a:t>
            </a:r>
            <a:r>
              <a:rPr b="1" lang="fr-FR" sz="1850">
                <a:solidFill>
                  <a:srgbClr val="002060"/>
                </a:solidFill>
              </a:rPr>
              <a:t> Mélanome </a:t>
            </a:r>
            <a:r>
              <a:rPr lang="fr-FR" sz="1850"/>
              <a:t>règle de (ABCD)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     – A asymétrie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     – B bords irréguliers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     – C couleur hétérogène :marron claire et foncé, bleu noir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     – D diamètre &gt;6mm</a:t>
            </a:r>
            <a:endParaRPr/>
          </a:p>
          <a:p>
            <a:pPr indent="-266573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  <a:p>
            <a:pPr indent="-266573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</p:txBody>
      </p:sp>
      <p:pic>
        <p:nvPicPr>
          <p:cNvPr id="116" name="Google Shape;11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07902" y="3868615"/>
            <a:ext cx="3334043" cy="2989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b26107c6eb_0_1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gb26107c6eb_0_18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b26107c6eb_0_2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gb26107c6eb_0_2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b26107c6eb_0_3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b26107c6eb_0_3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b26107c6eb_0_3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gb26107c6eb_0_3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b26107c6eb_0_4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gb26107c6eb_0_4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b26107c6eb_0_4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b26107c6eb_0_48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b26107c6eb_0_5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b26107c6eb_0_5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b26107c6eb_0_6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gb26107c6eb_0_6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7"/>
          <p:cNvSpPr txBox="1"/>
          <p:nvPr>
            <p:ph type="title"/>
          </p:nvPr>
        </p:nvSpPr>
        <p:spPr>
          <a:xfrm>
            <a:off x="3242603" y="235634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Libre Franklin"/>
              <a:buNone/>
            </a:pPr>
            <a:r>
              <a:rPr b="1" lang="fr-FR">
                <a:solidFill>
                  <a:srgbClr val="C00000"/>
                </a:solidFill>
              </a:rPr>
              <a:t>Diagnostics différentiels</a:t>
            </a:r>
            <a:endParaRPr/>
          </a:p>
        </p:txBody>
      </p:sp>
      <p:sp>
        <p:nvSpPr>
          <p:cNvPr id="422" name="Google Shape;422;p37"/>
          <p:cNvSpPr txBox="1"/>
          <p:nvPr>
            <p:ph idx="1" type="body"/>
          </p:nvPr>
        </p:nvSpPr>
        <p:spPr>
          <a:xfrm>
            <a:off x="1371599" y="1463040"/>
            <a:ext cx="10473398" cy="49764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Pour chaque localisation tumorale existent des diagnostics différentiels, c’est-à-dire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des pathologies qui peuvent plus ou moins prêter à confusion avec un cancer. </a:t>
            </a:r>
            <a:endParaRPr/>
          </a:p>
          <a:p>
            <a:pPr indent="-266573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Le plus souvent ce sont des dysplasies ou des tumeurs bénignes. En pratique il faut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 les connaître pour ne pas se laisser égarer et diminuer ainsi la fréquence des diagnostics tardifs</a:t>
            </a:r>
            <a:endParaRPr/>
          </a:p>
          <a:p>
            <a:pPr indent="-266573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None/>
            </a:pPr>
            <a:r>
              <a:t/>
            </a:r>
            <a:endParaRPr sz="1850"/>
          </a:p>
          <a:p>
            <a:pPr indent="-384048" lvl="0" marL="384048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Font typeface="Noto Sans Symbols"/>
              <a:buChar char="⮚"/>
            </a:pPr>
            <a:r>
              <a:rPr lang="fr-FR" sz="1850"/>
              <a:t>Exemple: des  tumeurs bénignes du Cancer du sein: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-  Adénome du mamelon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- Papillome intra-canalaire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- Tumeur phyllode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- Hamartome</a:t>
            </a:r>
            <a:endParaRPr sz="1850"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rPr lang="fr-FR" sz="1850"/>
              <a:t>     - Tumeur à cellules granuleuses </a:t>
            </a:r>
            <a:endParaRPr/>
          </a:p>
          <a:p>
            <a:pPr indent="0" lvl="0" marL="0" rtl="0" algn="l">
              <a:lnSpc>
                <a:spcPct val="8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50"/>
              <a:buNone/>
            </a:pPr>
            <a:r>
              <a:t/>
            </a:r>
            <a:endParaRPr sz="185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38"/>
          <p:cNvSpPr txBox="1"/>
          <p:nvPr>
            <p:ph type="title"/>
          </p:nvPr>
        </p:nvSpPr>
        <p:spPr>
          <a:xfrm>
            <a:off x="3939667" y="321468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Libre Franklin"/>
              <a:buNone/>
            </a:pPr>
            <a:r>
              <a:rPr b="1" lang="fr-FR">
                <a:solidFill>
                  <a:srgbClr val="C00000"/>
                </a:solidFill>
              </a:rPr>
              <a:t>Classification TNM</a:t>
            </a:r>
            <a:endParaRPr/>
          </a:p>
        </p:txBody>
      </p:sp>
      <p:sp>
        <p:nvSpPr>
          <p:cNvPr id="428" name="Google Shape;428;p38"/>
          <p:cNvSpPr txBox="1"/>
          <p:nvPr>
            <p:ph idx="1" type="body"/>
          </p:nvPr>
        </p:nvSpPr>
        <p:spPr>
          <a:xfrm>
            <a:off x="1378634" y="1125415"/>
            <a:ext cx="10293167" cy="57325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95"/>
              <a:buChar char="■"/>
            </a:pPr>
            <a:r>
              <a:rPr lang="fr-FR" sz="1595"/>
              <a:t>Ce système prend en compte: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  T -  Tumeur primitive l’évolution locale de la Tumeur (T),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 N - Adénopathies régionales : extension aux ganglions  lymphatiques voisins (N)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 M - Métastase à distance: dissémination sous forme de Métastases (M).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   Pour chacun de ces trois paramètres, la tumeur est caractérisée par un chiffre  indiquant :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• l’envahissement local : de T1 à T4 selon la sévérité ;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• le nombre de ganglions lymphatiques régionaux envahis : de N0 (pas de ganglion 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  atteint) à N3  lorsque de nombreux ganglions sont atteints 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• l’absence (m0) ou la présence (m1) de métastases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t/>
            </a:r>
            <a:endParaRPr sz="1595"/>
          </a:p>
          <a:p>
            <a:pPr indent="-384048" lvl="0" marL="384048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Char char="■"/>
            </a:pPr>
            <a:r>
              <a:rPr lang="fr-FR" sz="1595"/>
              <a:t>Il a été établi pour permettre des comparaisons en particulier internationales. 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t/>
            </a:r>
            <a:endParaRPr sz="1595"/>
          </a:p>
          <a:p>
            <a:pPr indent="-384048" lvl="0" marL="384048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Char char="■"/>
            </a:pPr>
            <a:r>
              <a:rPr b="1" lang="fr-FR" sz="1595"/>
              <a:t>Objectifs: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- Prévision du pronostic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- Définir des standards de prise en charge </a:t>
            </a:r>
            <a:endParaRPr/>
          </a:p>
          <a:p>
            <a:pPr indent="-384048" lvl="0" marL="384048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Font typeface="Noto Sans Symbols"/>
              <a:buChar char="▪"/>
            </a:pPr>
            <a:r>
              <a:rPr b="1" lang="fr-FR" sz="1595"/>
              <a:t>Éléments à prendre en compte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- Type histologique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- Envahissement local ou à distance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rPr lang="fr-FR" sz="1595"/>
              <a:t>        - Marqueur tumoraux</a:t>
            </a:r>
            <a:endParaRPr/>
          </a:p>
          <a:p>
            <a:pPr indent="-282765" lvl="0" marL="384048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95"/>
              <a:buNone/>
            </a:pPr>
            <a:r>
              <a:t/>
            </a:r>
            <a:endParaRPr sz="1595"/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</a:pPr>
            <a:r>
              <a:t/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"/>
          <p:cNvSpPr txBox="1"/>
          <p:nvPr>
            <p:ph idx="1" type="body"/>
          </p:nvPr>
        </p:nvSpPr>
        <p:spPr>
          <a:xfrm>
            <a:off x="1315330" y="2627141"/>
            <a:ext cx="10515600" cy="5135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7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Diagnostic fortuit: assez fréquent (10 - 15 % des cas) c’est l’examen systématique du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médecin qui découvre la tumeur alors que le malade vient pour un autre motif.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                           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                        </a:t>
            </a:r>
            <a:r>
              <a:rPr lang="fr-FR" sz="2400">
                <a:solidFill>
                  <a:srgbClr val="00B050"/>
                </a:solidFill>
              </a:rPr>
              <a:t>Rôle du médecin généraliste +++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Dépistage: enfin, certains cancers sont découverts par dépistage systématique de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masse ou par un dépistage orienté sur une population à risque.</a:t>
            </a:r>
            <a:endParaRPr/>
          </a:p>
        </p:txBody>
      </p:sp>
      <p:pic>
        <p:nvPicPr>
          <p:cNvPr id="122" name="Google Shape;12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20063" y="4455926"/>
            <a:ext cx="743776" cy="365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55742" y="461595"/>
            <a:ext cx="6006904" cy="2309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9"/>
          <p:cNvSpPr txBox="1"/>
          <p:nvPr>
            <p:ph idx="1" type="body"/>
          </p:nvPr>
        </p:nvSpPr>
        <p:spPr>
          <a:xfrm>
            <a:off x="1371600" y="927652"/>
            <a:ext cx="10091530" cy="56056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T: 1 à 3 ou 4: l’extension locale révélée par le bilan clinicoradiologique.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pT : 1 à 3 ou 4 : l’extension tumorale constatée par l’examen anatomopathologique de la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pièce opératoire.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N: N0 à N3 selon la taille et le siège des adénopathies.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Analyse anatomopathologique des ganglions: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N- : absence d’envahissement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N+ : présence d’un envahissement 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M correspond à l’existence (M1) ou non (M0) de métastases.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0"/>
          <p:cNvSpPr txBox="1"/>
          <p:nvPr>
            <p:ph idx="1" type="body"/>
          </p:nvPr>
        </p:nvSpPr>
        <p:spPr>
          <a:xfrm>
            <a:off x="1371600" y="1298713"/>
            <a:ext cx="9601200" cy="4568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Pour les comparaisons, on peut regrouper les cas en stades selon le schéma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habituel suivant 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Stade I :  T1 N0 M0 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Stade II : T1 N1 M0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T2 N0 ou N1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Stade III : T1 N2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T2 N2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                T3 N0 ou N1 ou N2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Stade IV : T4 et/ou N3 et/ou M +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t/>
            </a:r>
            <a:endParaRPr/>
          </a:p>
        </p:txBody>
      </p:sp>
      <p:pic>
        <p:nvPicPr>
          <p:cNvPr id="444" name="Google Shape;444;p4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374" y="0"/>
            <a:ext cx="1154669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7"/>
          <p:cNvSpPr txBox="1"/>
          <p:nvPr>
            <p:ph type="title"/>
          </p:nvPr>
        </p:nvSpPr>
        <p:spPr>
          <a:xfrm>
            <a:off x="4521285" y="2492174"/>
            <a:ext cx="314943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Libre Franklin"/>
              <a:buNone/>
            </a:pPr>
            <a:r>
              <a:rPr b="1" lang="fr-FR">
                <a:solidFill>
                  <a:srgbClr val="C00000"/>
                </a:solidFill>
              </a:rPr>
              <a:t>Questions?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b26107c6eb_0_12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gb26107c6eb_0_12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48"/>
          <p:cNvSpPr txBox="1"/>
          <p:nvPr>
            <p:ph type="title"/>
          </p:nvPr>
        </p:nvSpPr>
        <p:spPr>
          <a:xfrm>
            <a:off x="1511069" y="404339"/>
            <a:ext cx="10165116" cy="1921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Libre Franklin"/>
              <a:buNone/>
            </a:pPr>
            <a:r>
              <a:rPr b="1" lang="fr-FR" sz="3600">
                <a:solidFill>
                  <a:srgbClr val="C00000"/>
                </a:solidFill>
              </a:rPr>
              <a:t>                         Conclusion</a:t>
            </a:r>
            <a:br>
              <a:rPr b="1" lang="fr-FR" sz="3600">
                <a:solidFill>
                  <a:srgbClr val="C00000"/>
                </a:solidFill>
              </a:rPr>
            </a:br>
            <a:br>
              <a:rPr b="1" lang="fr-FR" sz="3600">
                <a:solidFill>
                  <a:srgbClr val="C00000"/>
                </a:solidFill>
              </a:rPr>
            </a:br>
            <a:r>
              <a:rPr b="1" lang="fr-FR" sz="3600">
                <a:solidFill>
                  <a:srgbClr val="C00000"/>
                </a:solidFill>
              </a:rPr>
              <a:t>         </a:t>
            </a:r>
            <a:r>
              <a:rPr b="1" lang="fr-FR" sz="2790">
                <a:solidFill>
                  <a:srgbClr val="C00000"/>
                </a:solidFill>
              </a:rPr>
              <a:t>Que faire devant des signes cliniques évocateurs ?</a:t>
            </a:r>
            <a:br>
              <a:rPr b="1" lang="fr-FR" sz="2790">
                <a:solidFill>
                  <a:srgbClr val="C00000"/>
                </a:solidFill>
              </a:rPr>
            </a:br>
            <a:br>
              <a:rPr b="1" lang="fr-FR" sz="2790">
                <a:solidFill>
                  <a:srgbClr val="C00000"/>
                </a:solidFill>
              </a:rPr>
            </a:br>
            <a:endParaRPr b="1" sz="2790">
              <a:solidFill>
                <a:srgbClr val="C00000"/>
              </a:solidFill>
            </a:endParaRPr>
          </a:p>
        </p:txBody>
      </p:sp>
      <p:sp>
        <p:nvSpPr>
          <p:cNvPr id="462" name="Google Shape;462;p48"/>
          <p:cNvSpPr txBox="1"/>
          <p:nvPr>
            <p:ph idx="1" type="body"/>
          </p:nvPr>
        </p:nvSpPr>
        <p:spPr>
          <a:xfrm>
            <a:off x="1511069" y="2326337"/>
            <a:ext cx="10165116" cy="4563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Prendre au sérieux les Signes d’alerte</a:t>
            </a:r>
            <a:endParaRPr/>
          </a:p>
          <a:p>
            <a:pPr indent="-384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Faire le diagnostic le rapidement possible</a:t>
            </a:r>
            <a:endParaRPr/>
          </a:p>
          <a:p>
            <a:pPr indent="-384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Réalisation de la biopsie avec anatomopathologie</a:t>
            </a:r>
            <a:endParaRPr/>
          </a:p>
          <a:p>
            <a:pPr indent="-384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Faire le bilan d’extension: multiples paramètres, doit être précis et adapté selon la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localisation et le type histologique</a:t>
            </a:r>
            <a:endParaRPr/>
          </a:p>
          <a:p>
            <a:pPr indent="-384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Définir le stade de la maladie par la classification TNM</a:t>
            </a:r>
            <a:endParaRPr/>
          </a:p>
          <a:p>
            <a:pPr indent="-384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Définir le projet thérapeutique après discussion en RCP</a:t>
            </a:r>
            <a:endParaRPr/>
          </a:p>
          <a:p>
            <a:pPr indent="-257048" lvl="0" marL="38404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</a:t>
            </a:r>
            <a:r>
              <a:rPr lang="fr-FR" sz="2400">
                <a:solidFill>
                  <a:srgbClr val="FF0000"/>
                </a:solidFill>
              </a:rPr>
              <a:t>Retard diagnostique = Perte de chance majeure de guérison pour le patient 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b26107c6eb_0_22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gb26107c6eb_0_22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b26107c6eb_0_12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gb26107c6eb_0_12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b26107c6eb_0_13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gb26107c6eb_0_13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b26107c6eb_0_13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gb26107c6eb_0_138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 txBox="1"/>
          <p:nvPr>
            <p:ph type="title"/>
          </p:nvPr>
        </p:nvSpPr>
        <p:spPr>
          <a:xfrm>
            <a:off x="3003452" y="440871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Libre Franklin"/>
              <a:buNone/>
            </a:pPr>
            <a:r>
              <a:rPr b="1" lang="fr-FR">
                <a:solidFill>
                  <a:srgbClr val="C00000"/>
                </a:solidFill>
              </a:rPr>
              <a:t>Procédure diagnostique</a:t>
            </a:r>
            <a:endParaRPr/>
          </a:p>
        </p:txBody>
      </p:sp>
      <p:sp>
        <p:nvSpPr>
          <p:cNvPr id="129" name="Google Shape;129;p6"/>
          <p:cNvSpPr txBox="1"/>
          <p:nvPr>
            <p:ph idx="1" type="body"/>
          </p:nvPr>
        </p:nvSpPr>
        <p:spPr>
          <a:xfrm>
            <a:off x="1485900" y="2171700"/>
            <a:ext cx="10238014" cy="4245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Examen clinique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Biologie et biomarqueurs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Imagerie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B050"/>
              </a:buClr>
              <a:buSzPts val="2000"/>
              <a:buChar char="■"/>
            </a:pPr>
            <a:r>
              <a:rPr b="1" lang="fr-FR">
                <a:solidFill>
                  <a:srgbClr val="00B050"/>
                </a:solidFill>
              </a:rPr>
              <a:t>Examen anatomopathologique = TOUJOURS</a:t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b26107c6eb_0_14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gb26107c6eb_0_14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b26107c6eb_0_15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b26107c6eb_0_15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b26107c6eb_0_15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gb26107c6eb_0_15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b26107c6eb_0_16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gb26107c6eb_0_16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b26107c6eb_0_16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gb26107c6eb_0_168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b26107c6eb_0_17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gb26107c6eb_0_17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b26107c6eb_0_18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gb26107c6eb_0_18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b26107c6eb_0_18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b26107c6eb_0_18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b26107c6eb_0_19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gb26107c6eb_0_19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b26107c6eb_0_19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gb26107c6eb_0_198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/>
          <p:nvPr>
            <p:ph type="title"/>
          </p:nvPr>
        </p:nvSpPr>
        <p:spPr>
          <a:xfrm>
            <a:off x="1792203" y="513763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Libre Franklin"/>
              <a:buNone/>
            </a:pPr>
            <a:r>
              <a:rPr lang="fr-FR" sz="3200">
                <a:solidFill>
                  <a:srgbClr val="0070C0"/>
                </a:solidFill>
              </a:rPr>
              <a:t>Signes cliniques</a:t>
            </a:r>
            <a:endParaRPr/>
          </a:p>
        </p:txBody>
      </p:sp>
      <p:sp>
        <p:nvSpPr>
          <p:cNvPr id="136" name="Google Shape;136;p7"/>
          <p:cNvSpPr txBox="1"/>
          <p:nvPr>
            <p:ph idx="1" type="body"/>
          </p:nvPr>
        </p:nvSpPr>
        <p:spPr>
          <a:xfrm>
            <a:off x="1623391" y="1643269"/>
            <a:ext cx="9601200" cy="47997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fr-FR" sz="2400"/>
              <a:t>AEG: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Asthénie, anorexie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Perte de poids +++++: amaigrissement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Fièvre (hémopathies, colon, rein...)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Métastases révélatrices du cancer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Phlébites ,embolie pulmonaire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Douleur rebelle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fr-FR" sz="2400"/>
              <a:t>Syndrome de tumoral: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Masse dur, irrégulier, pierreux, fixé, ulcération, écoulement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ADPs </a:t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b26107c6eb_0_20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gb26107c6eb_0_20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b26107c6eb_0_21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gb26107c6eb_0_210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b26107c6eb_0_21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1" name="Google Shape;581;gb26107c6eb_0_21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"/>
          <p:cNvSpPr txBox="1"/>
          <p:nvPr>
            <p:ph idx="1" type="body"/>
          </p:nvPr>
        </p:nvSpPr>
        <p:spPr>
          <a:xfrm>
            <a:off x="1517374" y="919369"/>
            <a:ext cx="9601200" cy="5019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fr-FR" sz="2400"/>
              <a:t>Syndrome inflammatoire inexpliqué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fr-FR" sz="2400"/>
              <a:t>Complications: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Douleurs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Compression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Infection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Hémorragie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Syndrome paranéoplasique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 txBox="1"/>
          <p:nvPr>
            <p:ph idx="1" type="body"/>
          </p:nvPr>
        </p:nvSpPr>
        <p:spPr>
          <a:xfrm>
            <a:off x="1371600" y="848139"/>
            <a:ext cx="9601200" cy="5019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b="1" lang="fr-FR" sz="2400"/>
              <a:t>Diagnostic en situation d’urgence: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Occlusion / perforation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Compression médullaire, compression cave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Insuffisance rénale aigue obstructive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Hypercalcémie, hyponatrémie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Thrombose veineuse périphérique, Embolie pulmonaire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     - Épanchement pleural, péricardique, ascite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Rognage">
  <a:themeElements>
    <a:clrScheme name="Nuances de gris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2020-09-12T16:49:25Z</dcterms:created>
  <dc:creator>SAB SAB</dc:creator>
</cp:coreProperties>
</file>